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0" r:id="rId2"/>
    <p:sldId id="292" r:id="rId3"/>
    <p:sldId id="301" r:id="rId4"/>
    <p:sldId id="302" r:id="rId5"/>
    <p:sldId id="294" r:id="rId6"/>
    <p:sldId id="266" r:id="rId7"/>
    <p:sldId id="298" r:id="rId8"/>
    <p:sldId id="260" r:id="rId9"/>
    <p:sldId id="303" r:id="rId10"/>
    <p:sldId id="306" r:id="rId11"/>
    <p:sldId id="309" r:id="rId12"/>
    <p:sldId id="289" r:id="rId13"/>
    <p:sldId id="308" r:id="rId14"/>
    <p:sldId id="310" r:id="rId15"/>
    <p:sldId id="311" r:id="rId16"/>
    <p:sldId id="307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5A839"/>
    <a:srgbClr val="69B3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1596" autoAdjust="0"/>
  </p:normalViewPr>
  <p:slideViewPr>
    <p:cSldViewPr showGuides="1">
      <p:cViewPr varScale="1">
        <p:scale>
          <a:sx n="80" d="100"/>
          <a:sy n="80" d="100"/>
        </p:scale>
        <p:origin x="-763" y="-77"/>
      </p:cViewPr>
      <p:guideLst>
        <p:guide orient="horz" pos="2160"/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/>
              <a:t>Ключевые научные направления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Лист1!$B$2:$B$6</c:f>
              <c:strCache>
                <c:ptCount val="5"/>
                <c:pt idx="0">
                  <c:v>Сельскохозяйственные науки</c:v>
                </c:pt>
                <c:pt idx="1">
                  <c:v>Технические науки</c:v>
                </c:pt>
                <c:pt idx="2">
                  <c:v>Экономические науки</c:v>
                </c:pt>
                <c:pt idx="3">
                  <c:v>Науки о Земле</c:v>
                </c:pt>
                <c:pt idx="4">
                  <c:v>Другое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0.17</c:v>
                </c:pt>
                <c:pt idx="2">
                  <c:v>7.0000000000000034E-2</c:v>
                </c:pt>
                <c:pt idx="3">
                  <c:v>7.0000000000000034E-2</c:v>
                </c:pt>
                <c:pt idx="4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86-4080-9FC8-E94BEE91EFDC}"/>
            </c:ext>
          </c:extLst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9415873292632559"/>
          <c:y val="0.25880625842680904"/>
          <c:w val="0.40380558934013167"/>
          <c:h val="0.66218259189786843"/>
        </c:manualLayout>
      </c:layout>
    </c:legend>
    <c:plotVisOnly val="1"/>
    <c:dispBlanksAs val="zero"/>
  </c:chart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/>
</c:chartSpace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FEF0A-DB9C-415F-8AA1-D6BD45A4A12F}">
      <dsp:nvSpPr>
        <dsp:cNvPr id="0" name=""/>
        <dsp:cNvSpPr/>
      </dsp:nvSpPr>
      <dsp:spPr>
        <a:xfrm rot="5400000">
          <a:off x="-141792" y="269163"/>
          <a:ext cx="945280" cy="6616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</a:t>
          </a:r>
        </a:p>
      </dsp:txBody>
      <dsp:txXfrm rot="-5400000">
        <a:off x="0" y="458219"/>
        <a:ext cx="661696" cy="283584"/>
      </dsp:txXfrm>
    </dsp:sp>
    <dsp:sp modelId="{0CA64854-FC8F-4D5F-B44C-8A8E5941E8E2}">
      <dsp:nvSpPr>
        <dsp:cNvPr id="0" name=""/>
        <dsp:cNvSpPr/>
      </dsp:nvSpPr>
      <dsp:spPr>
        <a:xfrm rot="5400000">
          <a:off x="4544324" y="-3877872"/>
          <a:ext cx="859987" cy="8625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</a:rPr>
            <a:t>Разработка мер по привлечению талантливой молодежи и работе с ней, в том числе выстраивание нового формата отношений с </a:t>
          </a:r>
          <a:r>
            <a:rPr lang="ru-RU" sz="2000" kern="1200" dirty="0" err="1">
              <a:solidFill>
                <a:srgbClr val="002060"/>
              </a:solidFill>
            </a:rPr>
            <a:t>агроклассами</a:t>
          </a:r>
          <a:r>
            <a:rPr lang="ru-RU" sz="2000" kern="1200" dirty="0">
              <a:solidFill>
                <a:srgbClr val="002060"/>
              </a:solidFill>
            </a:rPr>
            <a:t> и работы по ранней </a:t>
          </a:r>
          <a:r>
            <a:rPr lang="ru-RU" sz="2000" kern="1200" dirty="0" err="1">
              <a:solidFill>
                <a:srgbClr val="002060"/>
              </a:solidFill>
            </a:rPr>
            <a:t>профилизации</a:t>
          </a:r>
          <a:r>
            <a:rPr lang="ru-RU" sz="2000" kern="1200" dirty="0">
              <a:solidFill>
                <a:srgbClr val="002060"/>
              </a:solidFill>
            </a:rPr>
            <a:t> старшеклассников</a:t>
          </a:r>
        </a:p>
      </dsp:txBody>
      <dsp:txXfrm rot="-5400000">
        <a:off x="661697" y="46736"/>
        <a:ext cx="8583262" cy="776025"/>
      </dsp:txXfrm>
    </dsp:sp>
    <dsp:sp modelId="{9F420294-3393-4311-BC95-CDE858B31D83}">
      <dsp:nvSpPr>
        <dsp:cNvPr id="0" name=""/>
        <dsp:cNvSpPr/>
      </dsp:nvSpPr>
      <dsp:spPr>
        <a:xfrm rot="5400000">
          <a:off x="-141792" y="1212588"/>
          <a:ext cx="945280" cy="6616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</a:t>
          </a:r>
        </a:p>
      </dsp:txBody>
      <dsp:txXfrm rot="-5400000">
        <a:off x="0" y="1401644"/>
        <a:ext cx="661696" cy="283584"/>
      </dsp:txXfrm>
    </dsp:sp>
    <dsp:sp modelId="{5B522ABF-7C20-4190-84DD-C3A472172D48}">
      <dsp:nvSpPr>
        <dsp:cNvPr id="0" name=""/>
        <dsp:cNvSpPr/>
      </dsp:nvSpPr>
      <dsp:spPr>
        <a:xfrm rot="5400000">
          <a:off x="4561560" y="-2934609"/>
          <a:ext cx="825514" cy="8625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</a:rPr>
            <a:t>Повышение конкурентоспособности выпускников аграрных вузов на рынке труда путем формирования у них компетенций по технологическому предпринимательству и проектной деятельности</a:t>
          </a:r>
        </a:p>
      </dsp:txBody>
      <dsp:txXfrm rot="-5400000">
        <a:off x="661696" y="1005553"/>
        <a:ext cx="8584945" cy="744918"/>
      </dsp:txXfrm>
    </dsp:sp>
    <dsp:sp modelId="{B1D52D50-E458-4379-971E-A608EF6EB7E0}">
      <dsp:nvSpPr>
        <dsp:cNvPr id="0" name=""/>
        <dsp:cNvSpPr/>
      </dsp:nvSpPr>
      <dsp:spPr>
        <a:xfrm rot="5400000">
          <a:off x="-141792" y="2050471"/>
          <a:ext cx="945280" cy="6616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3</a:t>
          </a:r>
        </a:p>
      </dsp:txBody>
      <dsp:txXfrm rot="-5400000">
        <a:off x="0" y="2239527"/>
        <a:ext cx="661696" cy="283584"/>
      </dsp:txXfrm>
    </dsp:sp>
    <dsp:sp modelId="{BDF75DEB-32AD-41CD-AA33-F26573E796DF}">
      <dsp:nvSpPr>
        <dsp:cNvPr id="0" name=""/>
        <dsp:cNvSpPr/>
      </dsp:nvSpPr>
      <dsp:spPr>
        <a:xfrm rot="5400000">
          <a:off x="4667102" y="-2096725"/>
          <a:ext cx="614432" cy="8625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</a:rPr>
            <a:t>Привлечение к аккредитации образовательных программ аграрных вузов российских и зарубежных работодателей</a:t>
          </a:r>
        </a:p>
      </dsp:txBody>
      <dsp:txXfrm rot="-5400000">
        <a:off x="661697" y="1938674"/>
        <a:ext cx="8595249" cy="554444"/>
      </dsp:txXfrm>
    </dsp:sp>
    <dsp:sp modelId="{3210E85D-ECEF-4B54-A5E6-76936C40559B}">
      <dsp:nvSpPr>
        <dsp:cNvPr id="0" name=""/>
        <dsp:cNvSpPr/>
      </dsp:nvSpPr>
      <dsp:spPr>
        <a:xfrm rot="5400000">
          <a:off x="-141792" y="2888355"/>
          <a:ext cx="945280" cy="6616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4</a:t>
          </a:r>
        </a:p>
      </dsp:txBody>
      <dsp:txXfrm rot="-5400000">
        <a:off x="0" y="3077411"/>
        <a:ext cx="661696" cy="283584"/>
      </dsp:txXfrm>
    </dsp:sp>
    <dsp:sp modelId="{69AECA02-4F23-480F-9F95-5D96ABEC5D3E}">
      <dsp:nvSpPr>
        <dsp:cNvPr id="0" name=""/>
        <dsp:cNvSpPr/>
      </dsp:nvSpPr>
      <dsp:spPr>
        <a:xfrm rot="5400000">
          <a:off x="4667102" y="-1258842"/>
          <a:ext cx="614432" cy="8625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</a:rPr>
            <a:t>Целенаправленное продвижение бренда аграрных вузов и реализуемых ими образовательных программ</a:t>
          </a:r>
        </a:p>
      </dsp:txBody>
      <dsp:txXfrm rot="-5400000">
        <a:off x="661697" y="2776557"/>
        <a:ext cx="8595249" cy="554444"/>
      </dsp:txXfrm>
    </dsp:sp>
    <dsp:sp modelId="{246A2730-7183-464D-B2DA-E126A0EEC322}">
      <dsp:nvSpPr>
        <dsp:cNvPr id="0" name=""/>
        <dsp:cNvSpPr/>
      </dsp:nvSpPr>
      <dsp:spPr>
        <a:xfrm rot="5400000">
          <a:off x="-141792" y="3906663"/>
          <a:ext cx="945280" cy="661696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5</a:t>
          </a:r>
        </a:p>
      </dsp:txBody>
      <dsp:txXfrm rot="-5400000">
        <a:off x="0" y="4095719"/>
        <a:ext cx="661696" cy="283584"/>
      </dsp:txXfrm>
    </dsp:sp>
    <dsp:sp modelId="{2E2A2FD2-08B0-4308-AE7E-C37D46755F8F}">
      <dsp:nvSpPr>
        <dsp:cNvPr id="0" name=""/>
        <dsp:cNvSpPr/>
      </dsp:nvSpPr>
      <dsp:spPr>
        <a:xfrm rot="5400000">
          <a:off x="4486677" y="-293196"/>
          <a:ext cx="975282" cy="8625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rgbClr val="002060"/>
              </a:solidFill>
            </a:rPr>
            <a:t> Трансформация дополнительного профессионального образования с целью «выращивания» лидеров отрасли через центры подготовки управленческих кадров для АПК</a:t>
          </a:r>
        </a:p>
      </dsp:txBody>
      <dsp:txXfrm rot="-5400000">
        <a:off x="661697" y="3579393"/>
        <a:ext cx="8577634" cy="880064"/>
      </dsp:txXfrm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2A924-4091-4618-B0BE-0B078F89ABDC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26241-719D-48B1-A4B4-FE403D2CB2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71940-7206-4EF6-A9A2-69C0C029B80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8CC9-BA59-497C-97E0-91D292B68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8CC9-BA59-497C-97E0-91D292B6823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Новым конкурсом стал Агро НТИ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024CAF-6A91-42E3-8566-1390C37C3371}" type="slidenum">
              <a:rPr lang="ru-RU" altLang="ru-RU" smtClean="0">
                <a:cs typeface="Arial" charset="0"/>
              </a:rPr>
              <a:pPr/>
              <a:t>13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Новым конкурсом стал Агро НТИ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024CAF-6A91-42E3-8566-1390C37C3371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Новым конкурсом стал </a:t>
            </a:r>
            <a:r>
              <a:rPr lang="ru-RU" dirty="0" err="1" smtClean="0"/>
              <a:t>Агро</a:t>
            </a:r>
            <a:r>
              <a:rPr lang="ru-RU" dirty="0" smtClean="0"/>
              <a:t> НТИ</a:t>
            </a: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024CAF-6A91-42E3-8566-1390C37C3371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4354F5-061E-4751-ADB5-C1245098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0140CB-528D-4FA2-916E-D6FAF1F5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94CB40-CE84-4505-98C1-E244F64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10DC-F28A-41A6-9106-92D57A0122D8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0D72D7-14D8-41ED-9F73-A6CAA443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DB4CD3-AC3D-455F-8AD0-3A478966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6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9" y="594001"/>
            <a:ext cx="64935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949" y="1736324"/>
            <a:ext cx="6525000" cy="85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DD62E3-6759-4646-858D-375433F62C6C}"/>
              </a:ext>
            </a:extLst>
          </p:cNvPr>
          <p:cNvSpPr/>
          <p:nvPr userDrawn="1"/>
        </p:nvSpPr>
        <p:spPr>
          <a:xfrm flipH="1">
            <a:off x="-1" y="6308998"/>
            <a:ext cx="7423501" cy="54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C2B4DA70-53E7-4B96-A26A-9E85A3ED9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5999" y="594001"/>
            <a:ext cx="4410001" cy="566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449" y="2915548"/>
            <a:ext cx="2970897" cy="366794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="" xmlns:a16="http://schemas.microsoft.com/office/drawing/2014/main" id="{545BF82E-0005-4C40-9F7D-EF474BCD3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448" y="2915547"/>
            <a:ext cx="2970897" cy="36679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363655"/>
            <a:ext cx="7261501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574" y="140712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>
            <a:off x="364496" y="3159001"/>
            <a:ext cx="11860355" cy="3345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951" y="729000"/>
            <a:ext cx="3698551" cy="53066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4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2" y="-2"/>
            <a:ext cx="12224851" cy="342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24" y="440624"/>
            <a:ext cx="3698551" cy="586837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>
            <a:extLst>
              <a:ext uri="{FF2B5EF4-FFF2-40B4-BE49-F238E27FC236}">
                <a16:creationId xmlns="" xmlns:a16="http://schemas.microsoft.com/office/drawing/2014/main" id="{9160C400-2233-4E4D-A368-4290EA142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9917" y="1584000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754F3962-98E8-4124-9F3B-E312F367A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001" y="3617466"/>
            <a:ext cx="7261501" cy="26915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2077FD-7CCC-4AC8-9F72-7453570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1" y="388935"/>
            <a:ext cx="7275418" cy="119506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2790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3" y="-3"/>
            <a:ext cx="12224851" cy="68580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794825C-1044-450A-8E35-14455AD09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3429000"/>
            <a:ext cx="7334250" cy="1484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24C9FB-B954-402C-8866-2914B60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944000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7290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A10A81-0A01-46FD-9456-91091EC2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27D4AF-8039-495C-B4B2-5396C877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2A9C07-03C4-4149-B862-1805D6B1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629BFF2-E7E9-4FAC-BC5A-DA711408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0FD09C2-247D-42B8-BF11-F36209434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19243D8-A585-4CE4-9989-28ADA73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FB9C-3D5F-438C-B06B-4B57446A7894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EAFDA43-84DE-4D1F-AA5E-AB0392E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02F2982-9CAA-4512-BDFF-94150131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89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4E8EC-8932-4AF4-B988-864471A7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A4DFAC-16FF-4B0E-B86B-58CADA6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B9F0-B0E7-4597-BE93-BE35E165B811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102F3C-1400-45C3-8EA7-F4575C77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8DB83A0-BE45-4ADF-9193-0629FFA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4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2E70F8D-2F26-4EAA-8784-1E19EFDD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8748-BE90-4A89-87CC-D4CF21A31CBE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AADDB84-A99D-47D1-97C2-F9709887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825D61-F579-44E4-A029-0596DEE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4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FF6834-F3A6-4C1A-8135-09D39EA7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846087-2B1F-4388-813A-63246B29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4A791C3-CB66-41E7-B54D-F792BADA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F05580-7B66-4198-89DF-761ADB6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4AB6-DE23-444A-A5D9-A3DB532458EB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E3AB7C-8F82-45B5-9435-13B817A8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3ADD2C-5886-485B-9E26-4D0355E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53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D75656-7927-4028-8F2C-3703DE8D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8065C3A-58E0-4317-A005-4CDE7A850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8D513E-4780-4865-BEB2-743BEA70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E8BCAA-F398-48DA-AC84-1FC811D5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473E-45B6-4922-8D11-CD712A9F10AF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2F36A85-CC79-449B-B1BF-EB7B2A6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FD0E41-62AF-41D9-92E6-BE48FA0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96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4AB11-345A-4E71-865B-CBCDC10F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0A9A25D-0929-44E8-A479-BE0C8240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7D4536-B839-4448-BF71-576542A6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7F7F-269A-4C8E-A60B-6C6F04132961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8C6F98-25D8-4470-ABE7-997D0B6C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975E96-6F45-4170-B216-90D34F8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3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44305F-A270-4B1C-BC95-5F01BF4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0FD152-1D31-4AF5-A5BB-9AC0A6B4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0B6885-F39F-4CD2-865A-7050F37D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A875-9E6F-4AEB-A4EC-6DAFAD3DD7FF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AD83C4-44A5-4F17-8830-28B5DCDA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136DAC-401F-47C4-B621-8F134E4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6648354-3FFC-45FA-8EF2-ED7FF88A7546}"/>
              </a:ext>
            </a:extLst>
          </p:cNvPr>
          <p:cNvSpPr/>
          <p:nvPr userDrawn="1"/>
        </p:nvSpPr>
        <p:spPr>
          <a:xfrm>
            <a:off x="4836000" y="6361400"/>
            <a:ext cx="7356000" cy="53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DA2A526-49D8-416B-9145-AF48A1F30566}"/>
              </a:ext>
            </a:extLst>
          </p:cNvPr>
          <p:cNvSpPr/>
          <p:nvPr userDrawn="1"/>
        </p:nvSpPr>
        <p:spPr>
          <a:xfrm>
            <a:off x="0" y="1740188"/>
            <a:ext cx="606000" cy="515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35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BCA50B9-9C7F-4C4F-85C2-77A38E55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8FCB700-ADCA-4646-9A1E-F2810ED7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3EAC93-BC73-4FB2-AEF7-E1F44D1C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DBBD-4419-4A92-8034-DD0245FB0743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0A4377-AC2C-4FCA-8797-73433F10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11EFFA-DB57-41B0-818A-0284AD9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3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192617-97CC-475C-B168-B16A7D70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F28333-4562-4FDC-BDD0-0F64FE79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4CC2F4-1F0A-426C-A49D-3DC308A7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7943-4E17-46F9-9530-AFFE0EB6F519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D42F8B-0000-43CA-AD35-C72F35F0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A0C6EA-71BE-4CC4-93D4-9C47C5BB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5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A8B5B-9D14-4205-88AD-32FB8624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F0A718-E508-46B3-A23F-2BECEAF91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3AD259-07E6-47C0-8F69-7CF72520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F19AD5-182D-4646-A6F0-D4B32C44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B3E7-FD52-4922-A091-36E1A95E5B61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5D8F99-B7C1-4A24-A260-33A24092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B9F35D-F5AD-4D2B-A81C-B7A0982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3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2091000" y="447750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021555"/>
            <a:ext cx="3420000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3E73841-EE02-4C80-87BF-07D6556EAF56}"/>
              </a:ext>
            </a:extLst>
          </p:cNvPr>
          <p:cNvSpPr/>
          <p:nvPr userDrawn="1"/>
        </p:nvSpPr>
        <p:spPr>
          <a:xfrm>
            <a:off x="3862862" y="1172162"/>
            <a:ext cx="652675" cy="4320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55A83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00" y="1578587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3330574"/>
            <a:ext cx="6525000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1447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381000" y="447748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1000" y="1021554"/>
            <a:ext cx="4098388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97" y="1008954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7" y="2574000"/>
            <a:ext cx="6525000" cy="32624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85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900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 flipH="1">
            <a:off x="0" y="0"/>
            <a:ext cx="209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369001"/>
            <a:ext cx="4050000" cy="6165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864000"/>
            <a:ext cx="6918150" cy="526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118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0" y="594000"/>
            <a:ext cx="4140000" cy="5714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6001" y="4079565"/>
            <a:ext cx="4140000" cy="25444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3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2E7C2B-DBC7-4DC6-BE48-6CC4179A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BE3A49-B78D-4DA9-AA76-4064F858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A73D2E-8E5D-411B-B766-5E9DD0B12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E937-0F33-4567-AF4D-5783159C6AF9}" type="datetime1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5E8B24-9FAC-4BFA-951E-DFC439BE9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AB0821-98F4-4674-8A81-508395B9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="" xmlns:a16="http://schemas.microsoft.com/office/drawing/2014/main" id="{04EFABF7-9814-4A5F-B176-1A217D8D1B7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62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8" r:id="rId10"/>
    <p:sldLayoutId id="2147483665" r:id="rId11"/>
    <p:sldLayoutId id="2147483666" r:id="rId12"/>
    <p:sldLayoutId id="2147483667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8.png"/><Relationship Id="rId5" Type="http://schemas.openxmlformats.org/officeDocument/2006/relationships/image" Target="../media/image24.jpe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999A64-36FB-4312-B5D0-A852B2BEB901}"/>
              </a:ext>
            </a:extLst>
          </p:cNvPr>
          <p:cNvSpPr/>
          <p:nvPr/>
        </p:nvSpPr>
        <p:spPr>
          <a:xfrm>
            <a:off x="0" y="1214422"/>
            <a:ext cx="12192000" cy="4714908"/>
          </a:xfrm>
          <a:prstGeom prst="rect">
            <a:avLst/>
          </a:prstGeom>
          <a:solidFill>
            <a:srgbClr val="55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1919D9-9FEF-4C3F-BCC8-DA35AB3C6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298" y="1725664"/>
            <a:ext cx="10082702" cy="2131964"/>
          </a:xfrm>
        </p:spPr>
        <p:txBody>
          <a:bodyPr>
            <a:noAutofit/>
          </a:bodyPr>
          <a:lstStyle/>
          <a:p>
            <a:pPr algn="l"/>
            <a:r>
              <a:rPr lang="ru-RU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аграрных вузов по подготовке специалистов, соответствующих требованиям современного АПК</a:t>
            </a:r>
            <a:endParaRPr lang="ru-RU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Растение">
            <a:extLst>
              <a:ext uri="{FF2B5EF4-FFF2-40B4-BE49-F238E27FC236}">
                <a16:creationId xmlns="" xmlns:a16="http://schemas.microsoft.com/office/drawing/2014/main" id="{48AE4309-56F4-412A-BDBD-987E4345E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84" y="2143116"/>
            <a:ext cx="1516476" cy="15164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40" y="188642"/>
            <a:ext cx="689483" cy="6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vberdishev\Desktop\Агрообразование\АгроЛого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085" y="187304"/>
            <a:ext cx="714380" cy="671358"/>
          </a:xfrm>
          <a:prstGeom prst="rect">
            <a:avLst/>
          </a:prstGeom>
          <a:noFill/>
        </p:spPr>
      </p:pic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FC95865-F524-4767-8360-C5F3B9C7E41B}"/>
              </a:ext>
            </a:extLst>
          </p:cNvPr>
          <p:cNvSpPr txBox="1">
            <a:spLocks/>
          </p:cNvSpPr>
          <p:nvPr/>
        </p:nvSpPr>
        <p:spPr>
          <a:xfrm>
            <a:off x="3024166" y="4000505"/>
            <a:ext cx="8715437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7200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Трухачев Владимир Иванович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председатель Ассоциации образовательных учреждений АПК и рыболовства,</a:t>
            </a:r>
            <a:br>
              <a:rPr kumimoji="0" lang="ru-RU" sz="2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ректор ФГБОУ ВО «РГАУ – МСХА имени К.А. Тимирязева»,</a:t>
            </a:r>
            <a:br>
              <a:rPr kumimoji="0" lang="ru-RU" sz="2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академик РАН, профессор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8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10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452398" y="285728"/>
            <a:ext cx="706083" cy="706083"/>
            <a:chOff x="4738678" y="1500174"/>
            <a:chExt cx="706083" cy="70608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F5C0DEE-D063-4D04-9493-FEF0FAF0524C}"/>
                </a:ext>
              </a:extLst>
            </p:cNvPr>
            <p:cNvSpPr/>
            <p:nvPr/>
          </p:nvSpPr>
          <p:spPr>
            <a:xfrm>
              <a:off x="4738678" y="1500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F4C3827-9ACA-4FB7-A6BD-D5FE7158AF58}"/>
                </a:ext>
              </a:extLst>
            </p:cNvPr>
            <p:cNvSpPr txBox="1"/>
            <p:nvPr/>
          </p:nvSpPr>
          <p:spPr>
            <a:xfrm>
              <a:off x="4790996" y="1560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95406" y="214290"/>
            <a:ext cx="957269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Развитие </a:t>
            </a:r>
            <a:r>
              <a:rPr lang="ru-RU" sz="2400" dirty="0" smtClean="0">
                <a:solidFill>
                  <a:srgbClr val="002060"/>
                </a:solidFill>
              </a:rPr>
              <a:t>системы опережающей целевой подготовки специалистов для предприятий </a:t>
            </a:r>
            <a:r>
              <a:rPr lang="ru-RU" sz="2400" dirty="0" smtClean="0">
                <a:solidFill>
                  <a:srgbClr val="002060"/>
                </a:solidFill>
              </a:rPr>
              <a:t>отрасли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151" y="1714489"/>
            <a:ext cx="11287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Задача:</a:t>
            </a:r>
            <a:r>
              <a:rPr lang="ru-RU" sz="2600" dirty="0" smtClean="0">
                <a:solidFill>
                  <a:srgbClr val="002060"/>
                </a:solidFill>
              </a:rPr>
              <a:t> синхронизация образовательных программ с запросами рынка труда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150" y="2214554"/>
            <a:ext cx="112872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 Реализация образовательных программ по новым образовательным стандартам, которые приведены в соответствии с профессиональными стандартами</a:t>
            </a:r>
          </a:p>
          <a:p>
            <a:pPr>
              <a:buFont typeface="Wingdings" pitchFamily="2" charset="2"/>
              <a:buChar char="ü"/>
            </a:pP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 Пересмотр образовательных программ и внесение в них изменений в соответствии с требованиями работодателей, новых профессиональных стандартов</a:t>
            </a:r>
          </a:p>
          <a:p>
            <a:pPr>
              <a:buFont typeface="Wingdings" pitchFamily="2" charset="2"/>
              <a:buChar char="ü"/>
            </a:pP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 Подготовка предложений по внесению изменений в перечень направлений подготовки и специальностей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11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452398" y="285728"/>
            <a:ext cx="706083" cy="706083"/>
            <a:chOff x="4738678" y="1500174"/>
            <a:chExt cx="706083" cy="70608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F5C0DEE-D063-4D04-9493-FEF0FAF0524C}"/>
                </a:ext>
              </a:extLst>
            </p:cNvPr>
            <p:cNvSpPr/>
            <p:nvPr/>
          </p:nvSpPr>
          <p:spPr>
            <a:xfrm>
              <a:off x="4738678" y="1500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F4C3827-9ACA-4FB7-A6BD-D5FE7158AF58}"/>
                </a:ext>
              </a:extLst>
            </p:cNvPr>
            <p:cNvSpPr txBox="1"/>
            <p:nvPr/>
          </p:nvSpPr>
          <p:spPr>
            <a:xfrm>
              <a:off x="4790996" y="1560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95406" y="214290"/>
            <a:ext cx="957269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Развитие </a:t>
            </a:r>
            <a:r>
              <a:rPr lang="ru-RU" sz="2400" dirty="0" smtClean="0">
                <a:solidFill>
                  <a:srgbClr val="002060"/>
                </a:solidFill>
              </a:rPr>
              <a:t>системы опережающей целевой подготовки специалистов для предприятий </a:t>
            </a:r>
            <a:r>
              <a:rPr lang="ru-RU" sz="2400" dirty="0" smtClean="0">
                <a:solidFill>
                  <a:srgbClr val="002060"/>
                </a:solidFill>
              </a:rPr>
              <a:t>отрасли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7024694" y="1714488"/>
            <a:ext cx="5167306" cy="3857652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Научно-практический образовательный центр «</a:t>
            </a:r>
            <a:r>
              <a:rPr lang="ru-RU" b="1" dirty="0" err="1" smtClean="0">
                <a:solidFill>
                  <a:srgbClr val="00B050"/>
                </a:solidFill>
              </a:rPr>
              <a:t>ФосАгро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100" name="Picture 4" descr="https://www.timacad.ru/uploads/images/20201015/1602736173_ISP_1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8" y="3143248"/>
            <a:ext cx="3643499" cy="2428392"/>
          </a:xfrm>
          <a:prstGeom prst="rect">
            <a:avLst/>
          </a:prstGeom>
          <a:noFill/>
        </p:spPr>
      </p:pic>
      <p:pic>
        <p:nvPicPr>
          <p:cNvPr id="4102" name="Picture 6" descr="https://www.timacad.ru/uploads/images/20201015/1602736551_ISP_1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88" y="1714488"/>
            <a:ext cx="578792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8" name="Группа 16"/>
          <p:cNvGrpSpPr/>
          <p:nvPr/>
        </p:nvGrpSpPr>
        <p:grpSpPr>
          <a:xfrm>
            <a:off x="452398" y="285728"/>
            <a:ext cx="706083" cy="706083"/>
            <a:chOff x="4738678" y="1500174"/>
            <a:chExt cx="706083" cy="70608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F5C0DEE-D063-4D04-9493-FEF0FAF0524C}"/>
                </a:ext>
              </a:extLst>
            </p:cNvPr>
            <p:cNvSpPr/>
            <p:nvPr/>
          </p:nvSpPr>
          <p:spPr>
            <a:xfrm>
              <a:off x="4738678" y="1500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F4C3827-9ACA-4FB7-A6BD-D5FE7158AF58}"/>
                </a:ext>
              </a:extLst>
            </p:cNvPr>
            <p:cNvSpPr txBox="1"/>
            <p:nvPr/>
          </p:nvSpPr>
          <p:spPr>
            <a:xfrm>
              <a:off x="4790996" y="1560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95406" y="214290"/>
            <a:ext cx="957269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Развитие </a:t>
            </a:r>
            <a:r>
              <a:rPr lang="ru-RU" sz="2400" dirty="0" smtClean="0">
                <a:solidFill>
                  <a:srgbClr val="002060"/>
                </a:solidFill>
              </a:rPr>
              <a:t>системы опережающей целевой подготовки специалистов для предприятий </a:t>
            </a:r>
            <a:r>
              <a:rPr lang="ru-RU" sz="2400" dirty="0" smtClean="0">
                <a:solidFill>
                  <a:srgbClr val="002060"/>
                </a:solidFill>
              </a:rPr>
              <a:t>отрасли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1026" y="2857496"/>
            <a:ext cx="6572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Немецкий союз «</a:t>
            </a:r>
            <a:r>
              <a:rPr lang="ru-RU" dirty="0" err="1" smtClean="0">
                <a:solidFill>
                  <a:srgbClr val="002060"/>
                </a:solidFill>
              </a:rPr>
              <a:t>АграрКонтактеИнтернациональ</a:t>
            </a:r>
            <a:r>
              <a:rPr lang="ru-RU" dirty="0" smtClean="0">
                <a:solidFill>
                  <a:srgbClr val="002060"/>
                </a:solidFill>
              </a:rPr>
              <a:t>» (АКИ)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JD </a:t>
            </a:r>
            <a:r>
              <a:rPr lang="en-US" dirty="0" err="1" smtClean="0">
                <a:solidFill>
                  <a:srgbClr val="002060"/>
                </a:solidFill>
              </a:rPr>
              <a:t>Est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GeTec</a:t>
            </a:r>
            <a:r>
              <a:rPr lang="en-US" dirty="0" smtClean="0">
                <a:solidFill>
                  <a:srgbClr val="002060"/>
                </a:solidFill>
              </a:rPr>
              <a:t> – Solutions UG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Апполо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Logo </a:t>
            </a:r>
            <a:r>
              <a:rPr lang="en-US" dirty="0" err="1" smtClean="0">
                <a:solidFill>
                  <a:srgbClr val="002060"/>
                </a:solidFill>
              </a:rPr>
              <a:t>e.V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Гумбольдтский</a:t>
            </a:r>
            <a:r>
              <a:rPr lang="ru-RU" dirty="0" smtClean="0">
                <a:solidFill>
                  <a:srgbClr val="002060"/>
                </a:solidFill>
              </a:rPr>
              <a:t> Университет в Берлине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Университет </a:t>
            </a:r>
            <a:r>
              <a:rPr lang="ru-RU" dirty="0" err="1" smtClean="0">
                <a:solidFill>
                  <a:srgbClr val="002060"/>
                </a:solidFill>
              </a:rPr>
              <a:t>Хоэнхайм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Институт сельскохозяйственной инженерии и </a:t>
            </a:r>
            <a:r>
              <a:rPr lang="ru-RU" dirty="0" err="1" smtClean="0">
                <a:solidFill>
                  <a:srgbClr val="002060"/>
                </a:solidFill>
              </a:rPr>
              <a:t>биоэкономики</a:t>
            </a:r>
            <a:r>
              <a:rPr lang="ru-RU" dirty="0" smtClean="0">
                <a:solidFill>
                  <a:srgbClr val="002060"/>
                </a:solidFill>
              </a:rPr>
              <a:t> им. Лейбница (г.Потсдам)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Франкфурское</a:t>
            </a:r>
            <a:r>
              <a:rPr lang="ru-RU" dirty="0" smtClean="0">
                <a:solidFill>
                  <a:srgbClr val="002060"/>
                </a:solidFill>
              </a:rPr>
              <a:t> Сельскохозяйственное Объединение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151" y="1714489"/>
            <a:ext cx="11287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Партнеры </a:t>
            </a:r>
            <a:r>
              <a:rPr lang="ru-RU" sz="2800" b="1" dirty="0" smtClean="0">
                <a:solidFill>
                  <a:srgbClr val="00B050"/>
                </a:solidFill>
              </a:rPr>
              <a:t>в организации академической мобильности студентов и сотрудников аграрных вузов: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https://storage.tusur.ru/files/50405/1024-686/fa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2346" y="1000108"/>
            <a:ext cx="1144632" cy="57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2" descr="https://static.tildacdn.com/tild6235-6264-4434-b335-663339663665/Rus_Ministry_of_Agr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9536" y="142852"/>
            <a:ext cx="714380" cy="6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static.tildacdn.com/tild3437-3339-4534-a562-663736383463/photo539559097716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50" y="3214686"/>
            <a:ext cx="2571768" cy="1862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6" descr="https://static.tildacdn.com/tild3363-3763-4065-a332-373462646266/photo-1446776858070-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1818" y="3357562"/>
            <a:ext cx="2308395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32" name="Прямоугольник 17"/>
          <p:cNvSpPr>
            <a:spLocks noChangeArrowheads="1"/>
          </p:cNvSpPr>
          <p:nvPr/>
        </p:nvSpPr>
        <p:spPr bwMode="auto">
          <a:xfrm>
            <a:off x="6738942" y="5143512"/>
            <a:ext cx="264320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err="1">
                <a:solidFill>
                  <a:srgbClr val="002060"/>
                </a:solidFill>
                <a:cs typeface="Times New Roman" pitchFamily="18" charset="0"/>
              </a:rPr>
              <a:t>АгроКосмос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Использование космических снимков и </a:t>
            </a:r>
            <a:r>
              <a:rPr lang="ru-RU" altLang="ru-RU" sz="1400" b="1" dirty="0" err="1">
                <a:solidFill>
                  <a:srgbClr val="002060"/>
                </a:solidFill>
                <a:cs typeface="Times New Roman" pitchFamily="18" charset="0"/>
              </a:rPr>
              <a:t>веб-ГИС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 технологий в сельском хозяйстве</a:t>
            </a:r>
          </a:p>
        </p:txBody>
      </p:sp>
      <p:pic>
        <p:nvPicPr>
          <p:cNvPr id="21" name="Picture 4" descr="https://static.tildacdn.com/tild3734-3037-4365-b236-376666303433/photo5395590977164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8546" y="3357562"/>
            <a:ext cx="2571768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34" name="Прямоугольник 14"/>
          <p:cNvSpPr>
            <a:spLocks noChangeArrowheads="1"/>
          </p:cNvSpPr>
          <p:nvPr/>
        </p:nvSpPr>
        <p:spPr bwMode="auto">
          <a:xfrm>
            <a:off x="3667108" y="5143512"/>
            <a:ext cx="27146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err="1">
                <a:solidFill>
                  <a:srgbClr val="002060"/>
                </a:solidFill>
                <a:cs typeface="Times New Roman" pitchFamily="18" charset="0"/>
              </a:rPr>
              <a:t>АгроРоботы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Автоматизированные системы управления сельскохозяйственной техникой</a:t>
            </a:r>
          </a:p>
        </p:txBody>
      </p:sp>
      <p:pic>
        <p:nvPicPr>
          <p:cNvPr id="23" name="Picture 8" descr="https://static.tildacdn.com/tild3835-3466-4062-b138-353535623162/iot-texnologii-lib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67900" y="3429000"/>
            <a:ext cx="2286016" cy="1670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36" name="Прямоугольник 20"/>
          <p:cNvSpPr>
            <a:spLocks noChangeArrowheads="1"/>
          </p:cNvSpPr>
          <p:nvPr/>
        </p:nvSpPr>
        <p:spPr bwMode="auto">
          <a:xfrm>
            <a:off x="9667900" y="5107086"/>
            <a:ext cx="21431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err="1">
                <a:solidFill>
                  <a:srgbClr val="002060"/>
                </a:solidFill>
                <a:cs typeface="Times New Roman" pitchFamily="18" charset="0"/>
              </a:rPr>
              <a:t>АгроМетео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Прогнозирование погоды, создание архива погоды, аналитика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67966" y="142852"/>
            <a:ext cx="785818" cy="6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095868" y="2786058"/>
            <a:ext cx="249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B050"/>
                </a:solidFill>
              </a:rPr>
              <a:t>Направления конкурса</a:t>
            </a:r>
            <a:endParaRPr lang="ru-RU" dirty="0">
              <a:solidFill>
                <a:srgbClr val="00B050"/>
              </a:solidFill>
            </a:endParaRPr>
          </a:p>
        </p:txBody>
      </p:sp>
      <p:grpSp>
        <p:nvGrpSpPr>
          <p:cNvPr id="22" name="Группа 15"/>
          <p:cNvGrpSpPr/>
          <p:nvPr/>
        </p:nvGrpSpPr>
        <p:grpSpPr>
          <a:xfrm>
            <a:off x="238084" y="142852"/>
            <a:ext cx="706083" cy="706083"/>
            <a:chOff x="4738678" y="3798174"/>
            <a:chExt cx="706083" cy="706083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2AB70EC0-A040-4DEF-AD70-2289995557B4}"/>
                </a:ext>
              </a:extLst>
            </p:cNvPr>
            <p:cNvSpPr/>
            <p:nvPr/>
          </p:nvSpPr>
          <p:spPr>
            <a:xfrm>
              <a:off x="4738678" y="3798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CC50DFC-CAB6-4475-A657-5000DE2D3019}"/>
                </a:ext>
              </a:extLst>
            </p:cNvPr>
            <p:cNvSpPr txBox="1"/>
            <p:nvPr/>
          </p:nvSpPr>
          <p:spPr>
            <a:xfrm>
              <a:off x="4790996" y="3858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3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166778" y="214290"/>
            <a:ext cx="82153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Привлечение </a:t>
            </a:r>
            <a:r>
              <a:rPr lang="ru-RU" sz="2400" dirty="0" smtClean="0">
                <a:solidFill>
                  <a:srgbClr val="002060"/>
                </a:solidFill>
              </a:rPr>
              <a:t>талантливой молодежи и </a:t>
            </a:r>
            <a:r>
              <a:rPr lang="ru-RU" sz="2400" dirty="0" smtClean="0">
                <a:solidFill>
                  <a:srgbClr val="002060"/>
                </a:solidFill>
              </a:rPr>
              <a:t>профориентация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2860" y="1000108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B050"/>
                </a:solidFill>
              </a:rPr>
              <a:t>АгроНТИ</a:t>
            </a:r>
            <a:r>
              <a:rPr lang="ru-RU" sz="4400" b="1" dirty="0" smtClean="0">
                <a:solidFill>
                  <a:srgbClr val="00B050"/>
                </a:solidFill>
              </a:rPr>
              <a:t> - 2020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666844" y="1785926"/>
            <a:ext cx="4214842" cy="1000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19 </a:t>
            </a:r>
            <a:r>
              <a:rPr lang="ru-RU" sz="3200" b="1" dirty="0" smtClean="0">
                <a:solidFill>
                  <a:srgbClr val="C00000"/>
                </a:solidFill>
              </a:rPr>
              <a:t>аграрных вузов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площадки для очных региональных этапов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" name="Рисунок 29" descr="icons8-толпа-50.png"/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0380" y="1857364"/>
            <a:ext cx="642942" cy="642942"/>
          </a:xfrm>
          <a:prstGeom prst="rect">
            <a:avLst/>
          </a:prstGeom>
        </p:spPr>
      </p:pic>
      <p:pic>
        <p:nvPicPr>
          <p:cNvPr id="31" name="Рисунок 30" descr="icons8-склад-50.png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588" y="1857364"/>
            <a:ext cx="642942" cy="642942"/>
          </a:xfrm>
          <a:prstGeom prst="rect">
            <a:avLst/>
          </a:prstGeom>
        </p:spPr>
      </p:pic>
      <p:sp>
        <p:nvSpPr>
          <p:cNvPr id="32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7739074" y="1857364"/>
            <a:ext cx="4214842" cy="1000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более 32 </a:t>
            </a:r>
            <a:r>
              <a:rPr lang="ru-RU" sz="3200" b="1" dirty="0" err="1" smtClean="0">
                <a:solidFill>
                  <a:srgbClr val="C00000"/>
                </a:solidFill>
              </a:rPr>
              <a:t>тыс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школьников </a:t>
            </a:r>
            <a:r>
              <a:rPr lang="ru-RU" sz="2400" dirty="0" smtClean="0">
                <a:solidFill>
                  <a:srgbClr val="002060"/>
                </a:solidFill>
              </a:rPr>
              <a:t>– участники заочного этапа</a:t>
            </a:r>
            <a:endParaRPr lang="en-US" sz="2000" dirty="0"/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595274" y="5143512"/>
            <a:ext cx="27146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err="1">
                <a:solidFill>
                  <a:srgbClr val="002060"/>
                </a:solidFill>
                <a:cs typeface="Times New Roman" pitchFamily="18" charset="0"/>
              </a:rPr>
              <a:t>АгроКоптеры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altLang="ru-RU" sz="1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Применение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беспилотных летательных аппаратов для решения задач в сельском хозяйстве</a:t>
            </a:r>
          </a:p>
        </p:txBody>
      </p:sp>
      <p:sp>
        <p:nvSpPr>
          <p:cNvPr id="3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13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238084" y="142852"/>
            <a:ext cx="706083" cy="706083"/>
            <a:chOff x="4738678" y="3798174"/>
            <a:chExt cx="706083" cy="706083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2AB70EC0-A040-4DEF-AD70-2289995557B4}"/>
                </a:ext>
              </a:extLst>
            </p:cNvPr>
            <p:cNvSpPr/>
            <p:nvPr/>
          </p:nvSpPr>
          <p:spPr>
            <a:xfrm>
              <a:off x="4738678" y="3798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CC50DFC-CAB6-4475-A657-5000DE2D3019}"/>
                </a:ext>
              </a:extLst>
            </p:cNvPr>
            <p:cNvSpPr txBox="1"/>
            <p:nvPr/>
          </p:nvSpPr>
          <p:spPr>
            <a:xfrm>
              <a:off x="4790996" y="3858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3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166778" y="214290"/>
            <a:ext cx="82153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Привлечение </a:t>
            </a:r>
            <a:r>
              <a:rPr lang="ru-RU" sz="2400" dirty="0" smtClean="0">
                <a:solidFill>
                  <a:srgbClr val="002060"/>
                </a:solidFill>
              </a:rPr>
              <a:t>талантливой молодежи и </a:t>
            </a:r>
            <a:r>
              <a:rPr lang="ru-RU" sz="2400" dirty="0" smtClean="0">
                <a:solidFill>
                  <a:srgbClr val="002060"/>
                </a:solidFill>
              </a:rPr>
              <a:t>профориентация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" name="Рисунок 29" descr="icons8-толпа-5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1950" y="2071678"/>
            <a:ext cx="642942" cy="642942"/>
          </a:xfrm>
          <a:prstGeom prst="rect">
            <a:avLst/>
          </a:prstGeom>
        </p:spPr>
      </p:pic>
      <p:sp>
        <p:nvSpPr>
          <p:cNvPr id="32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8596330" y="2000240"/>
            <a:ext cx="3286148" cy="1000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более 6 </a:t>
            </a:r>
            <a:r>
              <a:rPr lang="ru-RU" sz="3200" b="1" dirty="0" err="1" smtClean="0">
                <a:solidFill>
                  <a:srgbClr val="C00000"/>
                </a:solidFill>
              </a:rPr>
              <a:t>тыс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студентов </a:t>
            </a:r>
            <a:r>
              <a:rPr lang="ru-RU" sz="2400" dirty="0" smtClean="0">
                <a:solidFill>
                  <a:srgbClr val="002060"/>
                </a:solidFill>
              </a:rPr>
              <a:t>– участники по направлениям: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«Агрономия»,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</a:rPr>
              <a:t>Агроинженерия</a:t>
            </a:r>
            <a:r>
              <a:rPr lang="ru-RU" sz="2400" dirty="0" smtClean="0">
                <a:solidFill>
                  <a:srgbClr val="002060"/>
                </a:solidFill>
              </a:rPr>
              <a:t>»,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«Ветеринария и зоотехния»</a:t>
            </a:r>
            <a:endParaRPr lang="en-US" sz="2000" dirty="0"/>
          </a:p>
        </p:txBody>
      </p:sp>
      <p:pic>
        <p:nvPicPr>
          <p:cNvPr id="40962" name="Picture 2" descr="undefin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50" y="1714488"/>
            <a:ext cx="6943725" cy="3790950"/>
          </a:xfrm>
          <a:prstGeom prst="rect">
            <a:avLst/>
          </a:prstGeom>
          <a:noFill/>
        </p:spPr>
      </p:pic>
      <p:sp>
        <p:nvSpPr>
          <p:cNvPr id="2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14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238084" y="142852"/>
            <a:ext cx="706083" cy="706083"/>
            <a:chOff x="4738678" y="3798174"/>
            <a:chExt cx="706083" cy="706083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2AB70EC0-A040-4DEF-AD70-2289995557B4}"/>
                </a:ext>
              </a:extLst>
            </p:cNvPr>
            <p:cNvSpPr/>
            <p:nvPr/>
          </p:nvSpPr>
          <p:spPr>
            <a:xfrm>
              <a:off x="4738678" y="3798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CC50DFC-CAB6-4475-A657-5000DE2D3019}"/>
                </a:ext>
              </a:extLst>
            </p:cNvPr>
            <p:cNvSpPr txBox="1"/>
            <p:nvPr/>
          </p:nvSpPr>
          <p:spPr>
            <a:xfrm>
              <a:off x="4790996" y="3858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3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166778" y="214290"/>
            <a:ext cx="82153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Привлечение </a:t>
            </a:r>
            <a:r>
              <a:rPr lang="ru-RU" sz="2400" dirty="0" smtClean="0">
                <a:solidFill>
                  <a:srgbClr val="002060"/>
                </a:solidFill>
              </a:rPr>
              <a:t>талантливой молодежи и </a:t>
            </a:r>
            <a:r>
              <a:rPr lang="ru-RU" sz="2400" dirty="0" smtClean="0">
                <a:solidFill>
                  <a:srgbClr val="002060"/>
                </a:solidFill>
              </a:rPr>
              <a:t>профориентация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" name="Рисунок 29" descr="icons8-толпа-5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026" y="3429000"/>
            <a:ext cx="642942" cy="642942"/>
          </a:xfrm>
          <a:prstGeom prst="rect">
            <a:avLst/>
          </a:prstGeom>
        </p:spPr>
      </p:pic>
      <p:sp>
        <p:nvSpPr>
          <p:cNvPr id="32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738282" y="3500438"/>
            <a:ext cx="5715040" cy="785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276 </a:t>
            </a:r>
            <a:r>
              <a:rPr lang="ru-RU" sz="2400" dirty="0" smtClean="0">
                <a:solidFill>
                  <a:srgbClr val="002060"/>
                </a:solidFill>
              </a:rPr>
              <a:t>студентов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из </a:t>
            </a:r>
            <a:r>
              <a:rPr lang="ru-RU" sz="3200" b="1" dirty="0" smtClean="0">
                <a:solidFill>
                  <a:srgbClr val="C00000"/>
                </a:solidFill>
              </a:rPr>
              <a:t>52</a:t>
            </a:r>
            <a:r>
              <a:rPr lang="ru-RU" sz="2400" dirty="0" smtClean="0">
                <a:solidFill>
                  <a:srgbClr val="002060"/>
                </a:solidFill>
              </a:rPr>
              <a:t> аграрных вузов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95340" y="1071546"/>
            <a:ext cx="10358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Всероссийский конкурс на лучшую научную работу среди студентов, аспирантов и молодых ученых высших учебных заведений Минсельхоза России</a:t>
            </a:r>
            <a:endParaRPr lang="ru-RU" sz="2800" b="1" dirty="0" smtClean="0">
              <a:solidFill>
                <a:srgbClr val="00B050"/>
              </a:solidFill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738282" y="4572008"/>
            <a:ext cx="4786346" cy="785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87 </a:t>
            </a:r>
            <a:r>
              <a:rPr lang="ru-RU" sz="2400" dirty="0" smtClean="0">
                <a:solidFill>
                  <a:srgbClr val="002060"/>
                </a:solidFill>
              </a:rPr>
              <a:t>аспирантов и молодых ученых из </a:t>
            </a:r>
            <a:r>
              <a:rPr lang="ru-RU" sz="3200" b="1" dirty="0" smtClean="0">
                <a:solidFill>
                  <a:srgbClr val="C00000"/>
                </a:solidFill>
              </a:rPr>
              <a:t>35</a:t>
            </a:r>
            <a:r>
              <a:rPr lang="ru-RU" sz="2400" dirty="0" smtClean="0">
                <a:solidFill>
                  <a:srgbClr val="002060"/>
                </a:solidFill>
              </a:rPr>
              <a:t> аграрных вузов</a:t>
            </a:r>
            <a:endParaRPr lang="en-US" sz="2000" dirty="0"/>
          </a:p>
        </p:txBody>
      </p:sp>
      <p:pic>
        <p:nvPicPr>
          <p:cNvPr id="14" name="Рисунок 13" descr="icons8-менеджер-80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588" y="4429132"/>
            <a:ext cx="785818" cy="785818"/>
          </a:xfrm>
          <a:prstGeom prst="rect">
            <a:avLst/>
          </a:prstGeom>
        </p:spPr>
      </p:pic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738282" y="2714620"/>
            <a:ext cx="5715040" cy="785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Участники: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6" name="Picture 12" descr="https://static.tildacdn.com/tild6235-6264-4434-b335-663339663665/Rus_Ministry_of_Agr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39536" y="142852"/>
            <a:ext cx="714380" cy="6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9140" y="3000372"/>
            <a:ext cx="26537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15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999A64-36FB-4312-B5D0-A852B2BEB901}"/>
              </a:ext>
            </a:extLst>
          </p:cNvPr>
          <p:cNvSpPr/>
          <p:nvPr/>
        </p:nvSpPr>
        <p:spPr>
          <a:xfrm>
            <a:off x="0" y="1214422"/>
            <a:ext cx="12192000" cy="4714908"/>
          </a:xfrm>
          <a:prstGeom prst="rect">
            <a:avLst/>
          </a:prstGeom>
          <a:solidFill>
            <a:srgbClr val="55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1919D9-9FEF-4C3F-BCC8-DA35AB3C6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298" y="1725664"/>
            <a:ext cx="10082702" cy="2131964"/>
          </a:xfrm>
        </p:spPr>
        <p:txBody>
          <a:bodyPr>
            <a:noAutofit/>
          </a:bodyPr>
          <a:lstStyle/>
          <a:p>
            <a:pPr algn="l"/>
            <a:r>
              <a:rPr lang="ru-RU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аграрных вузов по подготовке специалистов, соответствующих требованиям современного АПК</a:t>
            </a:r>
            <a:endParaRPr lang="ru-RU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Растение">
            <a:extLst>
              <a:ext uri="{FF2B5EF4-FFF2-40B4-BE49-F238E27FC236}">
                <a16:creationId xmlns="" xmlns:a16="http://schemas.microsoft.com/office/drawing/2014/main" id="{48AE4309-56F4-412A-BDBD-987E4345E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84" y="2143116"/>
            <a:ext cx="1516476" cy="15164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40" y="188642"/>
            <a:ext cx="689483" cy="6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vberdishev\Desktop\Агрообразование\АгроЛого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085" y="187304"/>
            <a:ext cx="714380" cy="671358"/>
          </a:xfrm>
          <a:prstGeom prst="rect">
            <a:avLst/>
          </a:prstGeom>
          <a:noFill/>
        </p:spPr>
      </p:pic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FC95865-F524-4767-8360-C5F3B9C7E41B}"/>
              </a:ext>
            </a:extLst>
          </p:cNvPr>
          <p:cNvSpPr txBox="1">
            <a:spLocks/>
          </p:cNvSpPr>
          <p:nvPr/>
        </p:nvSpPr>
        <p:spPr>
          <a:xfrm>
            <a:off x="3024166" y="4000505"/>
            <a:ext cx="8715437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7200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Трухачев Владимир Иванович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председатель Ассоциации образовательных учреждений АПК и рыболовства,</a:t>
            </a:r>
            <a:br>
              <a:rPr kumimoji="0" lang="ru-RU" sz="2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ректор ФГБОУ ВО «РГАУ – МСХА имени К.А. Тимирязева»,</a:t>
            </a:r>
            <a:br>
              <a:rPr kumimoji="0" lang="ru-RU" sz="2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академик РАН, профессор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8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Сельское хозяйство России и факторы,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влияющие на аграрное образование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809588" y="1857364"/>
            <a:ext cx="7286676" cy="3571900"/>
            <a:chOff x="1309654" y="2428868"/>
            <a:chExt cx="7286676" cy="35719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309654" y="2428868"/>
              <a:ext cx="7286676" cy="3571900"/>
              <a:chOff x="1309654" y="2428868"/>
              <a:chExt cx="7286676" cy="35719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1309654" y="2428868"/>
                <a:ext cx="3143272" cy="128588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/>
              </a:p>
              <a:p>
                <a:pPr algn="ctr"/>
                <a:endParaRPr lang="ru-RU" dirty="0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1309654" y="4572008"/>
                <a:ext cx="3143272" cy="142876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Отрасли, осуществляющие заготовку, транспортировку, переработку, хранение и сбыт продукции комплекса</a:t>
                </a: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5381620" y="2428868"/>
                <a:ext cx="3214710" cy="1285884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453058" y="4572008"/>
                <a:ext cx="3143272" cy="142876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Отрасли производственной, социальной, сервисной, научной, информационной и другой инфраструктуры</a:t>
                </a:r>
              </a:p>
            </p:txBody>
          </p:sp>
        </p:grpSp>
        <p:sp>
          <p:nvSpPr>
            <p:cNvPr id="29" name="Двойная стрелка влево/вправо 28"/>
            <p:cNvSpPr/>
            <p:nvPr/>
          </p:nvSpPr>
          <p:spPr>
            <a:xfrm rot="5400000">
              <a:off x="2595538" y="3929066"/>
              <a:ext cx="714380" cy="428628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войная стрелка влево/вправо 31"/>
            <p:cNvSpPr/>
            <p:nvPr/>
          </p:nvSpPr>
          <p:spPr>
            <a:xfrm rot="5400000">
              <a:off x="6738942" y="3929066"/>
              <a:ext cx="714380" cy="428628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войная стрелка влево/вправо 32"/>
            <p:cNvSpPr/>
            <p:nvPr/>
          </p:nvSpPr>
          <p:spPr>
            <a:xfrm>
              <a:off x="4595802" y="2857496"/>
              <a:ext cx="714380" cy="428628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войная стрелка влево/вправо 33"/>
            <p:cNvSpPr/>
            <p:nvPr/>
          </p:nvSpPr>
          <p:spPr>
            <a:xfrm>
              <a:off x="4595802" y="5072074"/>
              <a:ext cx="714380" cy="428628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четверенная стрелка 39"/>
            <p:cNvSpPr/>
            <p:nvPr/>
          </p:nvSpPr>
          <p:spPr>
            <a:xfrm>
              <a:off x="4381488" y="3643314"/>
              <a:ext cx="1143008" cy="1000132"/>
            </a:xfrm>
            <a:prstGeom prst="quad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8382016" y="1785926"/>
            <a:ext cx="3952860" cy="2749094"/>
            <a:chOff x="8382016" y="1357298"/>
            <a:chExt cx="3952860" cy="274909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8382016" y="1357298"/>
              <a:ext cx="3809984" cy="2428892"/>
            </a:xfrm>
            <a:prstGeom prst="rect">
              <a:avLst/>
            </a:prstGeom>
            <a:solidFill>
              <a:srgbClr val="55A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453454" y="1428736"/>
              <a:ext cx="388142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Общая цель АПК – обеспечение страны продовольствием и сельскохозяйственным сырьем </a:t>
              </a:r>
            </a:p>
            <a:p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8" name="Рисунок 47" descr="ap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16" y="4214818"/>
            <a:ext cx="3809984" cy="17906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1026" y="1857365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Отрасли, обеспечивающие сельское хозяйство и другие сферы комплекса средствами производства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2992" y="2071678"/>
            <a:ext cx="3000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</a:rPr>
              <a:t>Сельскохозяйственное производство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524892" y="4572008"/>
            <a:ext cx="3667108" cy="1714512"/>
          </a:xfrm>
          <a:prstGeom prst="rect">
            <a:avLst/>
          </a:prstGeom>
          <a:solidFill>
            <a:srgbClr val="55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Сельское хозяйство России и факторы,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влияющие на аграрное образование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8953520" y="1357298"/>
            <a:ext cx="3095604" cy="857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/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239272" y="3429000"/>
            <a:ext cx="292895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239272" y="4714884"/>
            <a:ext cx="292895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239272" y="5500702"/>
            <a:ext cx="292895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25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559496" y="1714488"/>
            <a:ext cx="7128792" cy="1000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37,8 </a:t>
            </a:r>
            <a:r>
              <a:rPr lang="ru-RU" sz="3200" b="1" dirty="0" err="1">
                <a:solidFill>
                  <a:srgbClr val="C00000"/>
                </a:solidFill>
              </a:rPr>
              <a:t>млн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чел  - численность сельского населения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7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095340" y="3929066"/>
            <a:ext cx="8393562" cy="2071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Рисунок 9" descr="icons8-толпа-50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026" y="1714488"/>
            <a:ext cx="642942" cy="642942"/>
          </a:xfrm>
          <a:prstGeom prst="rect">
            <a:avLst/>
          </a:prstGeom>
        </p:spPr>
      </p:pic>
      <p:pic>
        <p:nvPicPr>
          <p:cNvPr id="12" name="Рисунок 11" descr="icons8-склад-5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026" y="3071810"/>
            <a:ext cx="642942" cy="642942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559496" y="2928934"/>
            <a:ext cx="6893958" cy="1580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более</a:t>
            </a:r>
            <a:r>
              <a:rPr lang="ru-RU" sz="2400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36 </a:t>
            </a:r>
            <a:r>
              <a:rPr lang="ru-RU" sz="3200" b="1" dirty="0" err="1">
                <a:solidFill>
                  <a:srgbClr val="C00000"/>
                </a:solidFill>
              </a:rPr>
              <a:t>тыс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- численность  сельскохозяйственных организаций</a:t>
            </a:r>
          </a:p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137 </a:t>
            </a:r>
            <a:r>
              <a:rPr lang="ru-RU" sz="3200" b="1" dirty="0" err="1">
                <a:solidFill>
                  <a:srgbClr val="C00000"/>
                </a:solidFill>
              </a:rPr>
              <a:t>тыс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- крестьянских (фермерских) хозяйств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1559496" y="4500570"/>
            <a:ext cx="7679776" cy="1785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1,3 </a:t>
            </a:r>
            <a:r>
              <a:rPr lang="ru-RU" sz="3200" b="1" dirty="0" err="1">
                <a:solidFill>
                  <a:srgbClr val="C00000"/>
                </a:solidFill>
              </a:rPr>
              <a:t>млн</a:t>
            </a:r>
            <a:r>
              <a:rPr lang="ru-RU" sz="3200" b="1" dirty="0">
                <a:solidFill>
                  <a:srgbClr val="C00000"/>
                </a:solidFill>
              </a:rPr>
              <a:t> чел </a:t>
            </a:r>
            <a:r>
              <a:rPr lang="ru-RU" sz="2400" dirty="0">
                <a:solidFill>
                  <a:srgbClr val="002060"/>
                </a:solidFill>
              </a:rPr>
              <a:t>- среднегодовая численность работников сельскохозяйственных организаций</a:t>
            </a:r>
          </a:p>
          <a:p>
            <a:pPr lvl="0">
              <a:buNone/>
            </a:pPr>
            <a:r>
              <a:rPr lang="ru-RU" sz="3200" b="1" dirty="0">
                <a:solidFill>
                  <a:srgbClr val="C00000"/>
                </a:solidFill>
              </a:rPr>
              <a:t>290 </a:t>
            </a:r>
            <a:r>
              <a:rPr lang="ru-RU" sz="3200" b="1" dirty="0" err="1">
                <a:solidFill>
                  <a:srgbClr val="C00000"/>
                </a:solidFill>
              </a:rPr>
              <a:t>тыс</a:t>
            </a:r>
            <a:r>
              <a:rPr lang="ru-RU" sz="3200" b="1" dirty="0">
                <a:solidFill>
                  <a:srgbClr val="C00000"/>
                </a:solidFill>
              </a:rPr>
              <a:t> чел </a:t>
            </a:r>
            <a:r>
              <a:rPr lang="ru-RU" sz="2400" dirty="0">
                <a:solidFill>
                  <a:srgbClr val="002060"/>
                </a:solidFill>
              </a:rPr>
              <a:t>- руководители и специалисты сельскохозяйственных организаций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7" name="Рисунок 16" descr="icons8-менеджер-80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588" y="4572008"/>
            <a:ext cx="785818" cy="7858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524892" y="1988840"/>
            <a:ext cx="3667108" cy="2583168"/>
          </a:xfrm>
          <a:prstGeom prst="rect">
            <a:avLst/>
          </a:prstGeom>
          <a:solidFill>
            <a:srgbClr val="55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/>
              <a:t> 9</a:t>
            </a:r>
            <a:r>
              <a:rPr lang="ru-RU" sz="2000" dirty="0"/>
              <a:t> природно-климатических зон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b="1" dirty="0"/>
              <a:t>80</a:t>
            </a:r>
            <a:r>
              <a:rPr lang="ru-RU" sz="2000" dirty="0"/>
              <a:t> сельскохозяйственных районов, объединенных в 12 групп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b="1" dirty="0"/>
              <a:t>196 </a:t>
            </a:r>
            <a:r>
              <a:rPr lang="ru-RU" sz="2000" b="1" dirty="0" err="1"/>
              <a:t>млн</a:t>
            </a:r>
            <a:r>
              <a:rPr lang="ru-RU" sz="2000" b="1" dirty="0"/>
              <a:t> </a:t>
            </a:r>
            <a:r>
              <a:rPr lang="ru-RU" sz="2000" dirty="0"/>
              <a:t>га сельскохозяйственных угодий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b="1" dirty="0"/>
              <a:t>117 </a:t>
            </a:r>
            <a:r>
              <a:rPr lang="ru-RU" sz="2000" b="1" dirty="0" err="1"/>
              <a:t>млн</a:t>
            </a:r>
            <a:r>
              <a:rPr lang="ru-RU" sz="2000" b="1" dirty="0"/>
              <a:t> </a:t>
            </a:r>
            <a:r>
              <a:rPr lang="ru-RU" sz="2000" dirty="0"/>
              <a:t>га пашни</a:t>
            </a:r>
          </a:p>
        </p:txBody>
      </p:sp>
      <p:pic>
        <p:nvPicPr>
          <p:cNvPr id="19" name="Рисунок 18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2082" y="4572008"/>
            <a:ext cx="3000396" cy="1686497"/>
          </a:xfrm>
          <a:prstGeom prst="rect">
            <a:avLst/>
          </a:prstGeom>
        </p:spPr>
      </p:pic>
      <p:sp>
        <p:nvSpPr>
          <p:cNvPr id="23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3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095340" y="214290"/>
            <a:ext cx="11096660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2060"/>
                </a:solidFill>
              </a:rPr>
              <a:t>Сельское хозяйство России и факторы,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2060"/>
                </a:solidFill>
              </a:rPr>
              <a:t>влияющие на аграрное образование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8953520" y="1357298"/>
            <a:ext cx="3095604" cy="857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/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239272" y="3429000"/>
            <a:ext cx="292895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239272" y="5500702"/>
            <a:ext cx="2928958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25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917148" y="1643050"/>
            <a:ext cx="8393562" cy="3357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95472" y="1928802"/>
            <a:ext cx="578647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Производят :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ru-RU" sz="2800" b="1" dirty="0">
                <a:solidFill>
                  <a:srgbClr val="C00000"/>
                </a:solidFill>
              </a:rPr>
              <a:t>20 </a:t>
            </a:r>
            <a:r>
              <a:rPr lang="ru-RU" sz="2800" b="1" dirty="0" err="1">
                <a:solidFill>
                  <a:srgbClr val="C00000"/>
                </a:solidFill>
              </a:rPr>
              <a:t>млн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тонн зерновых и зернобобовых 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14 </a:t>
            </a:r>
            <a:r>
              <a:rPr lang="ru-RU" sz="2800" b="1" dirty="0" err="1">
                <a:solidFill>
                  <a:srgbClr val="C00000"/>
                </a:solidFill>
              </a:rPr>
              <a:t>млн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тонн мяса 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31 </a:t>
            </a:r>
            <a:r>
              <a:rPr lang="ru-RU" sz="2800" b="1" dirty="0" err="1">
                <a:solidFill>
                  <a:srgbClr val="C00000"/>
                </a:solidFill>
              </a:rPr>
              <a:t>млн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тонн молока 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44 </a:t>
            </a:r>
            <a:r>
              <a:rPr lang="ru-RU" sz="2800" b="1" dirty="0" err="1">
                <a:solidFill>
                  <a:srgbClr val="C00000"/>
                </a:solidFill>
              </a:rPr>
              <a:t>млрд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шт</a:t>
            </a:r>
            <a:r>
              <a:rPr lang="ru-RU" sz="2000" dirty="0">
                <a:solidFill>
                  <a:srgbClr val="002060"/>
                </a:solidFill>
              </a:rPr>
              <a:t> яиц</a:t>
            </a: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13" name="Рисунок 12" descr="icons8-пшеница-100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9654" y="1741315"/>
            <a:ext cx="785818" cy="78581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53190" y="4143380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Используют: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3 </a:t>
            </a:r>
            <a:r>
              <a:rPr lang="ru-RU" sz="2800" b="1" dirty="0" err="1">
                <a:solidFill>
                  <a:srgbClr val="C00000"/>
                </a:solidFill>
              </a:rPr>
              <a:t>млн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тонн д.в. минеральных удобрений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62 </a:t>
            </a:r>
            <a:r>
              <a:rPr lang="ru-RU" sz="2800" b="1" dirty="0" err="1">
                <a:solidFill>
                  <a:srgbClr val="C00000"/>
                </a:solidFill>
              </a:rPr>
              <a:t>тыс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тонн средств защиты растений (ядохимикатов)</a:t>
            </a:r>
          </a:p>
        </p:txBody>
      </p:sp>
      <p:pic>
        <p:nvPicPr>
          <p:cNvPr id="17" name="Рисунок 16" descr="icons8-корова-64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1092" y="2682395"/>
            <a:ext cx="487680" cy="487680"/>
          </a:xfrm>
          <a:prstGeom prst="rect">
            <a:avLst/>
          </a:prstGeom>
        </p:spPr>
      </p:pic>
      <p:pic>
        <p:nvPicPr>
          <p:cNvPr id="18" name="Рисунок 17" descr="icons8-курица-50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2530" y="3455827"/>
            <a:ext cx="428628" cy="428628"/>
          </a:xfrm>
          <a:prstGeom prst="rect">
            <a:avLst/>
          </a:prstGeom>
        </p:spPr>
      </p:pic>
      <p:pic>
        <p:nvPicPr>
          <p:cNvPr id="20" name="Рисунок 19" descr="icons8-посадка-растения-50.png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0248" y="4256892"/>
            <a:ext cx="642942" cy="642942"/>
          </a:xfrm>
          <a:prstGeom prst="rect">
            <a:avLst/>
          </a:prstGeom>
        </p:spPr>
      </p:pic>
      <p:sp>
        <p:nvSpPr>
          <p:cNvPr id="19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4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Сельское хозяйство России и факторы, </a:t>
            </a:r>
            <a:br>
              <a:rPr lang="ru-R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влияющие на аграрное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6257932" cy="4460895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Объекты  деятельности</a:t>
            </a:r>
            <a:r>
              <a:rPr lang="ru-RU" dirty="0">
                <a:solidFill>
                  <a:srgbClr val="002060"/>
                </a:solidFill>
              </a:rPr>
              <a:t>: почва, растения, животные, птицы,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микроорганизмы  и другие биологические объекты </a:t>
            </a:r>
          </a:p>
          <a:p>
            <a:r>
              <a:rPr lang="ru-RU" b="1" dirty="0">
                <a:solidFill>
                  <a:srgbClr val="002060"/>
                </a:solidFill>
              </a:rPr>
              <a:t>Характер работы</a:t>
            </a:r>
            <a:r>
              <a:rPr lang="ru-RU" dirty="0">
                <a:solidFill>
                  <a:srgbClr val="002060"/>
                </a:solidFill>
              </a:rPr>
              <a:t>: сезонный, </a:t>
            </a:r>
            <a:r>
              <a:rPr lang="ru-RU" dirty="0" err="1">
                <a:solidFill>
                  <a:srgbClr val="002060"/>
                </a:solidFill>
              </a:rPr>
              <a:t>супернапряженный</a:t>
            </a:r>
            <a:r>
              <a:rPr lang="ru-RU" dirty="0">
                <a:solidFill>
                  <a:srgbClr val="002060"/>
                </a:solidFill>
              </a:rPr>
              <a:t> в период  с весны и до начала зимы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Результаты труда </a:t>
            </a:r>
            <a:r>
              <a:rPr lang="ru-RU" dirty="0">
                <a:solidFill>
                  <a:srgbClr val="002060"/>
                </a:solidFill>
              </a:rPr>
              <a:t>сильно зависят от природно-климатических условий</a:t>
            </a:r>
          </a:p>
          <a:p>
            <a:r>
              <a:rPr lang="ru-RU" b="1" dirty="0">
                <a:solidFill>
                  <a:srgbClr val="002060"/>
                </a:solidFill>
              </a:rPr>
              <a:t>Работы</a:t>
            </a:r>
            <a:r>
              <a:rPr lang="ru-RU" dirty="0">
                <a:solidFill>
                  <a:srgbClr val="002060"/>
                </a:solidFill>
              </a:rPr>
              <a:t> под открытым небом</a:t>
            </a:r>
          </a:p>
          <a:p>
            <a:r>
              <a:rPr lang="ru-RU" dirty="0">
                <a:solidFill>
                  <a:srgbClr val="002060"/>
                </a:solidFill>
              </a:rPr>
              <a:t>Специалист должен обладать </a:t>
            </a:r>
            <a:r>
              <a:rPr lang="ru-RU" b="1" dirty="0">
                <a:solidFill>
                  <a:srgbClr val="002060"/>
                </a:solidFill>
              </a:rPr>
              <a:t>разносторонними знаниями 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3b6b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5657" y="1928802"/>
            <a:ext cx="5036343" cy="3357562"/>
          </a:xfrm>
          <a:prstGeom prst="rect">
            <a:avLst/>
          </a:prstGeom>
        </p:spPr>
      </p:pic>
      <p:sp>
        <p:nvSpPr>
          <p:cNvPr id="7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5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1C82F57-905B-42D8-BDF5-BC2D91FE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214290"/>
            <a:ext cx="6525000" cy="855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Высшее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аграрное образование </a:t>
            </a:r>
            <a:r>
              <a:rPr lang="ru-RU" dirty="0">
                <a:solidFill>
                  <a:srgbClr val="002060"/>
                </a:solidFill>
              </a:rPr>
              <a:t>сегодня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439117" y="1428736"/>
            <a:ext cx="4514007" cy="159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Потенциал сетевого взаимодействия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54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002060"/>
                </a:solidFill>
              </a:rPr>
              <a:t>аграрных вуза в </a:t>
            </a:r>
            <a:r>
              <a:rPr lang="ru-RU" sz="2400" b="1" dirty="0">
                <a:solidFill>
                  <a:srgbClr val="C00000"/>
                </a:solidFill>
              </a:rPr>
              <a:t>8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002060"/>
                </a:solidFill>
              </a:rPr>
              <a:t>федеральных округах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Ассоциация образовательных учреждений АПК и рыболовства</a:t>
            </a:r>
          </a:p>
          <a:p>
            <a:pPr marL="0" indent="0">
              <a:buNone/>
            </a:pPr>
            <a:endParaRPr lang="ru-RU" sz="16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23836" y="1500174"/>
            <a:ext cx="829474" cy="765993"/>
            <a:chOff x="523836" y="1857364"/>
            <a:chExt cx="829474" cy="76599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73D1898F-560D-449C-972C-A8DCF299C014}"/>
                </a:ext>
              </a:extLst>
            </p:cNvPr>
            <p:cNvSpPr/>
            <p:nvPr/>
          </p:nvSpPr>
          <p:spPr>
            <a:xfrm>
              <a:off x="523836" y="1857364"/>
              <a:ext cx="829474" cy="7659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596E3AD-CEE6-4BCD-BED9-7318A6516826}"/>
                </a:ext>
              </a:extLst>
            </p:cNvPr>
            <p:cNvSpPr txBox="1"/>
            <p:nvPr/>
          </p:nvSpPr>
          <p:spPr>
            <a:xfrm>
              <a:off x="746165" y="1902483"/>
              <a:ext cx="489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213"/>
          <a:stretch>
            <a:fillRect/>
          </a:stretch>
        </p:blipFill>
        <p:spPr bwMode="auto">
          <a:xfrm>
            <a:off x="7953388" y="285728"/>
            <a:ext cx="3901273" cy="23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472784" y="3071810"/>
            <a:ext cx="3623084" cy="1143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Тесная связь с отраслью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более </a:t>
            </a:r>
            <a:r>
              <a:rPr lang="ru-RU" sz="2400" b="1" dirty="0">
                <a:solidFill>
                  <a:srgbClr val="C00000"/>
                </a:solidFill>
              </a:rPr>
              <a:t>60%</a:t>
            </a:r>
            <a:r>
              <a:rPr lang="ru-RU" sz="2400" dirty="0"/>
              <a:t> </a:t>
            </a:r>
            <a:r>
              <a:rPr lang="ru-RU" sz="1800" dirty="0">
                <a:solidFill>
                  <a:srgbClr val="002060"/>
                </a:solidFill>
              </a:rPr>
              <a:t>выпускников трудоустраивается в АПК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596E3AD-CEE6-4BCD-BED9-7318A6516826}"/>
              </a:ext>
            </a:extLst>
          </p:cNvPr>
          <p:cNvSpPr txBox="1"/>
          <p:nvPr/>
        </p:nvSpPr>
        <p:spPr>
          <a:xfrm>
            <a:off x="666712" y="3643314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452530" y="4429132"/>
            <a:ext cx="4857784" cy="12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Научно-педагогический потенциал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82,6%</a:t>
            </a:r>
            <a:r>
              <a:rPr lang="ru-RU" sz="2400" dirty="0"/>
              <a:t> </a:t>
            </a:r>
            <a:r>
              <a:rPr lang="ru-RU" sz="1800" dirty="0" err="1">
                <a:solidFill>
                  <a:srgbClr val="002060"/>
                </a:solidFill>
              </a:rPr>
              <a:t>остепененность</a:t>
            </a:r>
            <a:r>
              <a:rPr lang="ru-RU" sz="1800" dirty="0">
                <a:solidFill>
                  <a:srgbClr val="002060"/>
                </a:solidFill>
              </a:rPr>
              <a:t> ППС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2510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002060"/>
                </a:solidFill>
              </a:rPr>
              <a:t>докторов наук (</a:t>
            </a:r>
            <a:r>
              <a:rPr lang="ru-RU" sz="2400" b="1" dirty="0">
                <a:solidFill>
                  <a:srgbClr val="C00000"/>
                </a:solidFill>
              </a:rPr>
              <a:t>18,6%</a:t>
            </a:r>
            <a:r>
              <a:rPr lang="ru-RU" sz="1800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8625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002060"/>
                </a:solidFill>
              </a:rPr>
              <a:t>кандидатов наук (</a:t>
            </a:r>
            <a:r>
              <a:rPr lang="ru-RU" sz="2400" b="1" dirty="0">
                <a:solidFill>
                  <a:srgbClr val="C00000"/>
                </a:solidFill>
              </a:rPr>
              <a:t>64%</a:t>
            </a:r>
            <a:r>
              <a:rPr lang="ru-RU" sz="1800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Доходы от НИОКР в 2019 г. – </a:t>
            </a:r>
            <a:r>
              <a:rPr lang="ru-RU" sz="2400" b="1" dirty="0">
                <a:solidFill>
                  <a:srgbClr val="C00000"/>
                </a:solidFill>
              </a:rPr>
              <a:t>4,4 </a:t>
            </a:r>
            <a:r>
              <a:rPr lang="ru-RU" sz="2400" b="1" dirty="0" err="1">
                <a:solidFill>
                  <a:srgbClr val="C00000"/>
                </a:solidFill>
              </a:rPr>
              <a:t>млрд</a:t>
            </a:r>
            <a:r>
              <a:rPr lang="ru-RU" sz="1800" dirty="0"/>
              <a:t> </a:t>
            </a:r>
            <a:r>
              <a:rPr lang="ru-RU" sz="1800" dirty="0" err="1">
                <a:solidFill>
                  <a:srgbClr val="002060"/>
                </a:solidFill>
              </a:rPr>
              <a:t>руб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5951984" y="2708920"/>
          <a:ext cx="6240016" cy="385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523836" y="3143248"/>
            <a:ext cx="829474" cy="765993"/>
            <a:chOff x="676236" y="2029589"/>
            <a:chExt cx="829474" cy="765993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73D1898F-560D-449C-972C-A8DCF299C014}"/>
                </a:ext>
              </a:extLst>
            </p:cNvPr>
            <p:cNvSpPr/>
            <p:nvPr/>
          </p:nvSpPr>
          <p:spPr>
            <a:xfrm>
              <a:off x="676236" y="2029589"/>
              <a:ext cx="829474" cy="7659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96E3AD-CEE6-4BCD-BED9-7318A6516826}"/>
                </a:ext>
              </a:extLst>
            </p:cNvPr>
            <p:cNvSpPr txBox="1"/>
            <p:nvPr/>
          </p:nvSpPr>
          <p:spPr>
            <a:xfrm>
              <a:off x="898565" y="2054883"/>
              <a:ext cx="489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23836" y="4500570"/>
            <a:ext cx="829474" cy="765993"/>
            <a:chOff x="676236" y="2029589"/>
            <a:chExt cx="829474" cy="765993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73D1898F-560D-449C-972C-A8DCF299C014}"/>
                </a:ext>
              </a:extLst>
            </p:cNvPr>
            <p:cNvSpPr/>
            <p:nvPr/>
          </p:nvSpPr>
          <p:spPr>
            <a:xfrm>
              <a:off x="676236" y="2029589"/>
              <a:ext cx="829474" cy="7659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596E3AD-CEE6-4BCD-BED9-7318A6516826}"/>
                </a:ext>
              </a:extLst>
            </p:cNvPr>
            <p:cNvSpPr txBox="1"/>
            <p:nvPr/>
          </p:nvSpPr>
          <p:spPr>
            <a:xfrm>
              <a:off x="898565" y="2054883"/>
              <a:ext cx="489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Номер слайда 27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fld id="{25556CB4-3EC1-4CF1-BDF9-8FB1FCC6B65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6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7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81752" y="3571876"/>
            <a:ext cx="5810248" cy="26432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b="1" dirty="0">
                <a:solidFill>
                  <a:srgbClr val="002060"/>
                </a:solidFill>
              </a:rPr>
              <a:t>Взаимодействие руководства отрасли и аграрного образования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150" y="1785926"/>
            <a:ext cx="5643602" cy="4714908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Задачи   совершенствования аграрного образования были рассмотрены:</a:t>
            </a:r>
          </a:p>
          <a:p>
            <a:pPr marL="0" indent="342900">
              <a:lnSpc>
                <a:spcPct val="12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002060"/>
                </a:solidFill>
              </a:rPr>
              <a:t> на совещаниях, проведенных Министром сельского хозяйства Российской Федерации Дмитрием Николаевичем Патрушевым 23 ноября  2018 года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 г. Краснодаре и 29 ноября 2019 года в г. Ставрополе;</a:t>
            </a:r>
          </a:p>
          <a:p>
            <a:pPr marL="0" indent="342900">
              <a:lnSpc>
                <a:spcPct val="12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002060"/>
                </a:solidFill>
              </a:rPr>
              <a:t>9 августа 2019 года на расширенном заседании Президиума Ассоциации «</a:t>
            </a:r>
            <a:r>
              <a:rPr lang="ru-RU" sz="2400" dirty="0" err="1">
                <a:solidFill>
                  <a:srgbClr val="002060"/>
                </a:solidFill>
              </a:rPr>
              <a:t>Агрообразование</a:t>
            </a:r>
            <a:r>
              <a:rPr lang="ru-RU" sz="2400" dirty="0">
                <a:solidFill>
                  <a:srgbClr val="002060"/>
                </a:solidFill>
              </a:rPr>
              <a:t>» с участием заместителя Министра сельского хозяйства Российской Федерации </a:t>
            </a:r>
            <a:r>
              <a:rPr lang="ru-RU" sz="2400" dirty="0" err="1">
                <a:solidFill>
                  <a:srgbClr val="002060"/>
                </a:solidFill>
              </a:rPr>
              <a:t>Увайдова</a:t>
            </a:r>
            <a:r>
              <a:rPr lang="ru-RU" sz="2400" dirty="0">
                <a:solidFill>
                  <a:srgbClr val="002060"/>
                </a:solidFill>
              </a:rPr>
              <a:t> Максима Иосифовича и директора </a:t>
            </a:r>
            <a:r>
              <a:rPr lang="ru-RU" sz="2400" dirty="0" err="1">
                <a:solidFill>
                  <a:srgbClr val="002060"/>
                </a:solidFill>
              </a:rPr>
              <a:t>Депнаучтехполитики</a:t>
            </a:r>
            <a:r>
              <a:rPr lang="ru-RU" sz="2400" dirty="0">
                <a:solidFill>
                  <a:srgbClr val="002060"/>
                </a:solidFill>
              </a:rPr>
              <a:t> Минсельхоза России Ивановой Нины Александровны;</a:t>
            </a:r>
          </a:p>
          <a:p>
            <a:pPr marL="0" indent="342900">
              <a:lnSpc>
                <a:spcPct val="12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002060"/>
                </a:solidFill>
              </a:rPr>
              <a:t>ежегодно на совещаниях-семинарах проректоров   по учебной и научной работе, деканов профильных факультетов;</a:t>
            </a:r>
          </a:p>
          <a:p>
            <a:pPr marL="0" indent="342900">
              <a:lnSpc>
                <a:spcPct val="120000"/>
              </a:lnSpc>
              <a:spcBef>
                <a:spcPts val="500"/>
              </a:spcBef>
            </a:pPr>
            <a:r>
              <a:rPr lang="ru-RU" sz="2400" dirty="0">
                <a:solidFill>
                  <a:srgbClr val="002060"/>
                </a:solidFill>
              </a:rPr>
              <a:t>на научных и научно-практических конференциях.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96066" y="3643314"/>
            <a:ext cx="55959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>«Основными задачами аграрного образования </a:t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ru-RU" sz="2000" i="1" dirty="0">
                <a:solidFill>
                  <a:srgbClr val="002060"/>
                </a:solidFill>
              </a:rPr>
              <a:t>в России на сегодняшний день остаются повышение научной продуктивности, 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активизация НИОКР и </a:t>
            </a:r>
            <a:r>
              <a:rPr lang="ru-RU" sz="2000" i="1" dirty="0" err="1">
                <a:solidFill>
                  <a:srgbClr val="002060"/>
                </a:solidFill>
              </a:rPr>
              <a:t>трансфера</a:t>
            </a:r>
            <a:r>
              <a:rPr lang="ru-RU" sz="2000" i="1" dirty="0">
                <a:solidFill>
                  <a:srgbClr val="002060"/>
                </a:solidFill>
              </a:rPr>
              <a:t> технологий, </a:t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ru-RU" sz="2000" i="1" dirty="0">
                <a:solidFill>
                  <a:srgbClr val="002060"/>
                </a:solidFill>
              </a:rPr>
              <a:t>а также усиление ориентации на рынки труда, развитие предпринимательства, 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повышение престижа аграрных профессий»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Д.Н. Патрушев</a:t>
            </a:r>
            <a:r>
              <a:rPr lang="ru-RU" sz="1600" dirty="0">
                <a:solidFill>
                  <a:srgbClr val="002060"/>
                </a:solidFill>
              </a:rPr>
              <a:t>, Министр сельского хозяйства РФ</a:t>
            </a:r>
          </a:p>
        </p:txBody>
      </p:sp>
      <p:pic>
        <p:nvPicPr>
          <p:cNvPr id="7" name="Рисунок 6" descr="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5090" y="500042"/>
            <a:ext cx="2029968" cy="2926080"/>
          </a:xfrm>
          <a:prstGeom prst="rect">
            <a:avLst/>
          </a:prstGeom>
        </p:spPr>
      </p:pic>
      <p:sp>
        <p:nvSpPr>
          <p:cNvPr id="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556CB4-3EC1-4CF1-BDF9-8FB1FCC6B657}" type="slidenum">
              <a:rPr lang="ru-RU" sz="2400" b="1" smtClean="0">
                <a:solidFill>
                  <a:schemeClr val="bg1"/>
                </a:solidFill>
              </a:rPr>
              <a:pPr/>
              <a:t>7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61CA63C-6B0F-478E-AD14-AA33C8E4F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0" y="1571612"/>
            <a:ext cx="6143668" cy="2571768"/>
          </a:xfrm>
        </p:spPr>
        <p:txBody>
          <a:bodyPr>
            <a:normAutofit fontScale="92500"/>
          </a:bodyPr>
          <a:lstStyle/>
          <a:p>
            <a:r>
              <a:rPr lang="ru-RU" sz="3800" b="1" dirty="0" smtClean="0">
                <a:solidFill>
                  <a:srgbClr val="002060"/>
                </a:solidFill>
              </a:rPr>
              <a:t>Приоритет </a:t>
            </a:r>
            <a:r>
              <a:rPr lang="ru-RU" sz="3800" b="1" dirty="0">
                <a:solidFill>
                  <a:srgbClr val="002060"/>
                </a:solidFill>
              </a:rPr>
              <a:t>аграрного </a:t>
            </a:r>
            <a:r>
              <a:rPr lang="ru-RU" sz="3800" b="1" dirty="0" smtClean="0">
                <a:solidFill>
                  <a:srgbClr val="002060"/>
                </a:solidFill>
              </a:rPr>
              <a:t>образования – </a:t>
            </a:r>
            <a:r>
              <a:rPr lang="ru-RU" sz="3800" b="1" dirty="0" smtClean="0">
                <a:solidFill>
                  <a:srgbClr val="FF0000"/>
                </a:solidFill>
              </a:rPr>
              <a:t>интеграция образования с предприятиями из реального сектора экономики</a:t>
            </a:r>
            <a:endParaRPr lang="ru-RU" sz="38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 descr="Kombajn-Torum-740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8399" r="28399"/>
          <a:stretch>
            <a:fillRect/>
          </a:stretch>
        </p:blipFill>
        <p:spPr/>
      </p:pic>
      <p:sp>
        <p:nvSpPr>
          <p:cNvPr id="19" name="Номер слайда 27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56CB4-3EC1-4CF1-BDF9-8FB1FCC6B65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61CA63C-6B0F-478E-AD14-AA33C8E4F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1554" y="142852"/>
            <a:ext cx="6918150" cy="1131173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Направления интеграции с предприятиями из реального сектора экономики</a:t>
            </a:r>
            <a:endParaRPr lang="ru-RU" sz="3600" dirty="0">
              <a:solidFill>
                <a:srgbClr val="002060"/>
              </a:solidFill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4524364" y="1571612"/>
            <a:ext cx="706083" cy="706083"/>
            <a:chOff x="4738678" y="1500174"/>
            <a:chExt cx="706083" cy="70608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0F5C0DEE-D063-4D04-9493-FEF0FAF0524C}"/>
                </a:ext>
              </a:extLst>
            </p:cNvPr>
            <p:cNvSpPr/>
            <p:nvPr/>
          </p:nvSpPr>
          <p:spPr>
            <a:xfrm>
              <a:off x="4738678" y="1500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F4C3827-9ACA-4FB7-A6BD-D5FE7158AF58}"/>
                </a:ext>
              </a:extLst>
            </p:cNvPr>
            <p:cNvSpPr txBox="1"/>
            <p:nvPr/>
          </p:nvSpPr>
          <p:spPr>
            <a:xfrm>
              <a:off x="4790996" y="1560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1</a:t>
              </a: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4524364" y="3214686"/>
            <a:ext cx="706083" cy="706083"/>
            <a:chOff x="4731658" y="2649174"/>
            <a:chExt cx="706083" cy="70608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F89CAA8-2111-42D3-BD37-33708FF10070}"/>
                </a:ext>
              </a:extLst>
            </p:cNvPr>
            <p:cNvSpPr/>
            <p:nvPr/>
          </p:nvSpPr>
          <p:spPr>
            <a:xfrm>
              <a:off x="4731658" y="2649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5C64586-7BA3-43B6-9DD2-6BAD0527688D}"/>
                </a:ext>
              </a:extLst>
            </p:cNvPr>
            <p:cNvSpPr txBox="1"/>
            <p:nvPr/>
          </p:nvSpPr>
          <p:spPr>
            <a:xfrm>
              <a:off x="4783976" y="2709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2</a:t>
              </a:r>
            </a:p>
          </p:txBody>
        </p:sp>
      </p:grpSp>
      <p:grpSp>
        <p:nvGrpSpPr>
          <p:cNvPr id="12" name="Группа 15"/>
          <p:cNvGrpSpPr/>
          <p:nvPr/>
        </p:nvGrpSpPr>
        <p:grpSpPr>
          <a:xfrm>
            <a:off x="4524364" y="4786322"/>
            <a:ext cx="706083" cy="706083"/>
            <a:chOff x="4738678" y="3798174"/>
            <a:chExt cx="706083" cy="70608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2AB70EC0-A040-4DEF-AD70-2289995557B4}"/>
                </a:ext>
              </a:extLst>
            </p:cNvPr>
            <p:cNvSpPr/>
            <p:nvPr/>
          </p:nvSpPr>
          <p:spPr>
            <a:xfrm>
              <a:off x="4738678" y="3798174"/>
              <a:ext cx="706083" cy="7060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CC50DFC-CAB6-4475-A657-5000DE2D3019}"/>
                </a:ext>
              </a:extLst>
            </p:cNvPr>
            <p:cNvSpPr txBox="1"/>
            <p:nvPr/>
          </p:nvSpPr>
          <p:spPr>
            <a:xfrm>
              <a:off x="4790996" y="385882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 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81620" y="1500174"/>
            <a:ext cx="657229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Развитие </a:t>
            </a:r>
            <a:r>
              <a:rPr lang="ru-RU" sz="2400" dirty="0" smtClean="0">
                <a:solidFill>
                  <a:srgbClr val="002060"/>
                </a:solidFill>
              </a:rPr>
              <a:t>системы опережающей целевой подготовки специалистов для предприятий </a:t>
            </a:r>
            <a:r>
              <a:rPr lang="ru-RU" sz="2400" dirty="0" smtClean="0">
                <a:solidFill>
                  <a:srgbClr val="002060"/>
                </a:solidFill>
              </a:rPr>
              <a:t>отрасли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1620" y="3143248"/>
            <a:ext cx="650085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Трансформация кадровой политики в </a:t>
            </a:r>
            <a:r>
              <a:rPr lang="ru-RU" sz="2400" dirty="0" smtClean="0">
                <a:solidFill>
                  <a:srgbClr val="002060"/>
                </a:solidFill>
              </a:rPr>
              <a:t>вузах </a:t>
            </a:r>
            <a:r>
              <a:rPr lang="ru-RU" sz="2400" dirty="0" smtClean="0">
                <a:solidFill>
                  <a:srgbClr val="002060"/>
                </a:solidFill>
              </a:rPr>
              <a:t>с учетом современных глобальных вызовов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1620" y="4611231"/>
            <a:ext cx="650085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Привлечение </a:t>
            </a:r>
            <a:r>
              <a:rPr lang="ru-RU" sz="2400" dirty="0" smtClean="0">
                <a:solidFill>
                  <a:srgbClr val="002060"/>
                </a:solidFill>
              </a:rPr>
              <a:t>талантливой молодежи и </a:t>
            </a:r>
            <a:r>
              <a:rPr lang="ru-RU" sz="2400" dirty="0" smtClean="0">
                <a:solidFill>
                  <a:srgbClr val="002060"/>
                </a:solidFill>
              </a:rPr>
              <a:t>профориентация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Kombajn-Torum-740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8399" r="28399"/>
          <a:stretch>
            <a:fillRect/>
          </a:stretch>
        </p:blipFill>
        <p:spPr/>
      </p:pic>
      <p:sp>
        <p:nvSpPr>
          <p:cNvPr id="19" name="Номер слайда 27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56CB4-3EC1-4CF1-BDF9-8FB1FCC6B65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703</Words>
  <Application>Microsoft Office PowerPoint</Application>
  <PresentationFormat>Произвольный</PresentationFormat>
  <Paragraphs>154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Направления деятельности аграрных вузов по подготовке специалистов, соответствующих требованиям современного АПК</vt:lpstr>
      <vt:lpstr>Слайд 2</vt:lpstr>
      <vt:lpstr>Слайд 3</vt:lpstr>
      <vt:lpstr>Слайд 4</vt:lpstr>
      <vt:lpstr>Сельское хозяйство России и факторы,  влияющие на аграрное образование</vt:lpstr>
      <vt:lpstr>Высшее аграрное образование сегодня</vt:lpstr>
      <vt:lpstr>Взаимодействие руководства отрасли и аграрного образования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Направления деятельности аграрных вузов по подготовке специалистов, соответствующих требованиям современного АПК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ASUS</cp:lastModifiedBy>
  <cp:revision>144</cp:revision>
  <dcterms:created xsi:type="dcterms:W3CDTF">2020-05-04T14:52:20Z</dcterms:created>
  <dcterms:modified xsi:type="dcterms:W3CDTF">2021-01-20T06:56:05Z</dcterms:modified>
</cp:coreProperties>
</file>